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65" r:id="rId6"/>
    <p:sldId id="264" r:id="rId7"/>
    <p:sldId id="263" r:id="rId8"/>
    <p:sldId id="262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117F5-12AE-48FD-A5D7-A78BFBB30F4F}" type="datetimeFigureOut">
              <a:rPr lang="en-US" smtClean="0"/>
              <a:t>14-Jan-19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30F41-704B-4B8D-BD83-6D63ED129C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5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38C3-0533-4088-85B5-DE2C3ECB06DB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90F0-AE94-41A8-B739-38469EBC548F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8007-3A8D-4375-8AAA-7C38E930A833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2E6AE-B440-412A-887C-9F9574B2733E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ABF84-4D0C-4D1D-A123-4394BE74194A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1FF3-6F84-4ADC-B58E-F8A1608549A5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890A5-618C-4097-A8E9-7A4954268227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69D6F-2B16-4C8E-B7E8-59C3535CB7C3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E17C-E6C1-4370-AA5A-F445372CE0F8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1E1F-2E8C-41A1-947A-C22BE744170B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DA45-2CFE-4547-967F-638D7FD74FE3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8BB86-54D6-47D9-A12E-31EC94969491}" type="datetime1">
              <a:rPr lang="en-US" smtClean="0"/>
              <a:t>14-Jan-19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Materials Science and Nanotechnology</a:t>
            </a:r>
            <a:endParaRPr lang="en-US" sz="3200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038600"/>
            <a:ext cx="2667000" cy="762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Lecture One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787" y="622308"/>
            <a:ext cx="963613" cy="96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22307"/>
            <a:ext cx="1066800" cy="96752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667000" y="3276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Asst. Prof. Ali J. Mohammed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3810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Al-Karkh University of Science</a:t>
            </a:r>
          </a:p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Science</a:t>
            </a:r>
          </a:p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Medical Physics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09800" y="4495800"/>
            <a:ext cx="4648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Materials Science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3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97237"/>
            <a:ext cx="6553200" cy="56527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Examples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(2):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part has the greater stress: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rectangular aluminum bar of (24.6 mm x 30.7mm)cross section, under a load of 7640 kg, and therefore a force of 75000 N?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round steel bar whose cross sectional diameter is 12.8 mm, under a 5000 kg load?</a:t>
            </a:r>
          </a:p>
          <a:p>
            <a:pPr marL="457200" indent="-457200">
              <a:buFont typeface="+mj-lt"/>
              <a:buAutoNum type="alphaLcPeriod"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(3):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50 mm gauge length is marked on a copper rod. The rod is strained so that the gauge mark is 59mm apart. Calculate the strain. 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6553200" cy="56527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Preview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 book and references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Science and Engineering: An Introduction, William D.       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CallisterJr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And G.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Rethwisch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2010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 references: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 Fundamentals of  Materials Science and Engineering, 5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Edition, 2000.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 Materials Science, S. L.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Kakani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Kakani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Amit, 2010.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 Elements of Materials Science and Engineering, Lawrence H. Van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1984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86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543800" cy="9906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Chapter One</a:t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>Introduction to Materials Science</a:t>
            </a:r>
            <a:br>
              <a:rPr lang="en-US" sz="2800" b="1" dirty="0" smtClean="0">
                <a:solidFill>
                  <a:srgbClr val="C00000"/>
                </a:solidFill>
              </a:rPr>
            </a:b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Structure: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 and performance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* 2000 types of steel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* 5000 types of plastic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10000 kinds of glass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1219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608" y="1447800"/>
            <a:ext cx="2109787" cy="132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3124200"/>
            <a:ext cx="36766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218" y="4713965"/>
            <a:ext cx="27622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26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6553200" cy="565278"/>
          </a:xfrm>
        </p:spPr>
        <p:txBody>
          <a:bodyPr>
            <a:normAutofit/>
          </a:bodyPr>
          <a:lstStyle/>
          <a:p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structure and properties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production 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hard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     </a:t>
            </a:r>
          </a:p>
          <a:p>
            <a:pPr marL="0" indent="0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soft materials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properties and processing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Hardness 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Conductivity [thermal, electrical, ….]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Density 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Optical 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Mechanical 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990600"/>
            <a:ext cx="1447800" cy="1084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09800"/>
            <a:ext cx="14478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588" y="2609850"/>
            <a:ext cx="279082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6553200" cy="565278"/>
          </a:xfrm>
        </p:spPr>
        <p:txBody>
          <a:bodyPr>
            <a:normAutofit/>
          </a:bodyPr>
          <a:lstStyle/>
          <a:p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Materials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Metals</a:t>
            </a:r>
          </a:p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Polymers (plastics)</a:t>
            </a:r>
          </a:p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Ceramics</a:t>
            </a: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689" y="876300"/>
            <a:ext cx="26574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76" y="2609850"/>
            <a:ext cx="2781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675" y="4343400"/>
            <a:ext cx="33623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11091"/>
            <a:ext cx="6553200" cy="56527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Selected Properties of Materials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selected properties of materials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Conductivity (</a:t>
            </a:r>
            <a:r>
              <a:rPr lang="el-GR" sz="20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σ</a:t>
            </a:r>
            <a:r>
              <a:rPr lang="en-US" sz="20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)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[(and resistivity (</a:t>
            </a:r>
            <a:r>
              <a:rPr lang="el-GR" sz="20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ρ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)]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R=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ρ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(L / A)     (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Ω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             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σ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= 1 /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ρ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(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Ω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.cm)</a:t>
            </a:r>
            <a:r>
              <a:rPr lang="en-US" sz="2000" b="1" baseline="300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-1</a:t>
            </a:r>
            <a:endParaRPr lang="en-US" sz="2000" b="1" dirty="0" smtClean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Thermal 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(expressed as power density)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= P / A                  (W/m</a:t>
            </a:r>
            <a:r>
              <a:rPr lang="en-US" sz="20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terms of temperature gradient: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(W/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m.K</a:t>
            </a:r>
            <a:r>
              <a:rPr lang="en-US" sz="2000" b="1" baseline="30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thermal resistivity is not the </a:t>
            </a:r>
            <a:r>
              <a:rPr lang="en-US" sz="2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reciprocal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thermal conductivity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6553200" cy="565278"/>
          </a:xfrm>
        </p:spPr>
        <p:txBody>
          <a:bodyPr>
            <a:normAutofit/>
          </a:bodyPr>
          <a:lstStyle/>
          <a:p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 and strain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force per unit area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F / A           (N/m</a:t>
            </a:r>
            <a:r>
              <a:rPr lang="en-US" sz="20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strain: 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dimensional response to stress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ϱ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=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Δ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L / L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positive strain: under tensile stress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negative strain: under compressive stress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Note: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elastic strain is reversible and linear function of stress 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(Hook’s Law).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The modulus of elasticity (Young’s modulus E)</a:t>
            </a:r>
            <a:endParaRPr lang="en-US" sz="20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= S / </a:t>
            </a:r>
            <a:r>
              <a:rPr lang="el-GR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ϱ</a:t>
            </a:r>
            <a:r>
              <a:rPr lang="en-US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</a:t>
            </a:r>
            <a:r>
              <a:rPr lang="en-US" sz="20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(pressure units)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96722"/>
            <a:ext cx="6553200" cy="565278"/>
          </a:xfrm>
        </p:spPr>
        <p:txBody>
          <a:bodyPr>
            <a:normAutofit/>
          </a:bodyPr>
          <a:lstStyle/>
          <a:p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Plastic strain: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stress exceeds a critical value that initiates a permanent displacement of atoms from their neighbors.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critical stress required to initiate failure.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Hardness: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resistance of a material to penetration.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Ductility: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the permanent strain that a companies fracture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measure of ductility is the reduction of area (R of A)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R of A= (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</a:p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Elongation: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linear strain for fracture (</a:t>
            </a:r>
            <a:r>
              <a:rPr lang="el-GR" sz="20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Δ</a:t>
            </a:r>
            <a:r>
              <a:rPr lang="en-US" sz="2000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L</a:t>
            </a:r>
            <a:r>
              <a:rPr lang="en-US" sz="2000" baseline="-25000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f</a:t>
            </a:r>
            <a:r>
              <a:rPr lang="en-US" sz="2000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L</a:t>
            </a:r>
            <a:r>
              <a:rPr lang="en-US" sz="2000" baseline="-25000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o</a:t>
            </a:r>
            <a:r>
              <a:rPr lang="en-US" sz="20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)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83382"/>
            <a:ext cx="6553200" cy="565278"/>
          </a:xfrm>
        </p:spPr>
        <p:txBody>
          <a:bodyPr>
            <a:normAutofit/>
          </a:bodyPr>
          <a:lstStyle/>
          <a:p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Toughness: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energy for failure by fracture.</a:t>
            </a: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brittle materials, which lack plastic deformation, and therefore are non ductile, the toughness can be calculated from the area under the         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(stress – strain)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curve.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unit of toughness is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(Joule per unit volume)</a:t>
            </a:r>
          </a:p>
          <a:p>
            <a:pPr marL="0" indent="0" algn="just">
              <a:buNone/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Example(1):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copper wire has a diameter of 0.9 mm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resistance of a 30 cm wire?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many watts are expended if 1.5 volts dc are applied across 30 m of this wire?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412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Physics Dept. , 2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stage, 1</a:t>
            </a:r>
            <a:r>
              <a:rPr lang="en-US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semester, 2018-2019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E:\Al-Karkh University\College of Science\Medical Physics Department\الفيزياء الطبية\شعا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603" y="65520"/>
            <a:ext cx="631826" cy="6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62000" y="838200"/>
            <a:ext cx="7543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748</Words>
  <Application>Microsoft Office PowerPoint</Application>
  <PresentationFormat>On-screen Show (4:3)</PresentationFormat>
  <Paragraphs>125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Materials Science and Nanotechnology</vt:lpstr>
      <vt:lpstr>Preview</vt:lpstr>
      <vt:lpstr>Chapter One Introduction to Materials Science </vt:lpstr>
      <vt:lpstr>PowerPoint Presentation</vt:lpstr>
      <vt:lpstr>PowerPoint Presentation</vt:lpstr>
      <vt:lpstr>Selected Properties of Materials</vt:lpstr>
      <vt:lpstr>PowerPoint Presentation</vt:lpstr>
      <vt:lpstr>PowerPoint Presentation</vt:lpstr>
      <vt:lpstr>PowerPoint Presentation</vt:lpstr>
      <vt:lpstr>Examples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Ali-Al-jabiry</dc:creator>
  <cp:lastModifiedBy>Ali-Al-jabiry</cp:lastModifiedBy>
  <cp:revision>32</cp:revision>
  <dcterms:created xsi:type="dcterms:W3CDTF">2006-08-16T00:00:00Z</dcterms:created>
  <dcterms:modified xsi:type="dcterms:W3CDTF">2019-01-14T07:00:47Z</dcterms:modified>
</cp:coreProperties>
</file>